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436" r:id="rId5"/>
    <p:sldId id="459" r:id="rId6"/>
    <p:sldId id="324" r:id="rId7"/>
    <p:sldId id="437" r:id="rId8"/>
    <p:sldId id="438" r:id="rId9"/>
    <p:sldId id="439" r:id="rId10"/>
    <p:sldId id="461" r:id="rId11"/>
    <p:sldId id="440" r:id="rId12"/>
    <p:sldId id="441" r:id="rId13"/>
    <p:sldId id="442" r:id="rId14"/>
    <p:sldId id="443" r:id="rId15"/>
    <p:sldId id="444" r:id="rId16"/>
    <p:sldId id="445" r:id="rId17"/>
    <p:sldId id="462" r:id="rId18"/>
    <p:sldId id="456" r:id="rId19"/>
    <p:sldId id="446" r:id="rId20"/>
    <p:sldId id="457" r:id="rId21"/>
    <p:sldId id="447" r:id="rId22"/>
    <p:sldId id="449" r:id="rId23"/>
    <p:sldId id="463" r:id="rId24"/>
    <p:sldId id="458" r:id="rId25"/>
    <p:sldId id="450" r:id="rId26"/>
    <p:sldId id="451" r:id="rId27"/>
    <p:sldId id="452" r:id="rId28"/>
    <p:sldId id="453" r:id="rId29"/>
    <p:sldId id="46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459"/>
            <p14:sldId id="324"/>
            <p14:sldId id="437"/>
            <p14:sldId id="438"/>
            <p14:sldId id="439"/>
            <p14:sldId id="461"/>
            <p14:sldId id="440"/>
            <p14:sldId id="441"/>
            <p14:sldId id="442"/>
            <p14:sldId id="443"/>
            <p14:sldId id="444"/>
            <p14:sldId id="445"/>
            <p14:sldId id="462"/>
            <p14:sldId id="456"/>
            <p14:sldId id="446"/>
            <p14:sldId id="457"/>
            <p14:sldId id="447"/>
            <p14:sldId id="449"/>
            <p14:sldId id="463"/>
            <p14:sldId id="458"/>
            <p14:sldId id="450"/>
            <p14:sldId id="451"/>
            <p14:sldId id="452"/>
            <p14:sldId id="453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92450" autoAdjust="0"/>
  </p:normalViewPr>
  <p:slideViewPr>
    <p:cSldViewPr snapToGrid="0">
      <p:cViewPr varScale="1">
        <p:scale>
          <a:sx n="58" d="100"/>
          <a:sy n="58" d="100"/>
        </p:scale>
        <p:origin x="107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291DC-DE18-41A3-956F-5C62FDBDDCF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F85381-4675-4C97-B0A5-885054C42477}">
      <dgm:prSet phldrT="[Text]" phldr="0"/>
      <dgm:spPr/>
      <dgm:t>
        <a:bodyPr/>
        <a:lstStyle/>
        <a:p>
          <a:r>
            <a:rPr lang="en-US" dirty="0"/>
            <a:t>Entities</a:t>
          </a:r>
        </a:p>
      </dgm:t>
    </dgm:pt>
    <dgm:pt modelId="{911CA46A-B6B5-4E80-85AB-10A337DD3A6D}" type="parTrans" cxnId="{A61C7A9E-686E-49C1-8A55-AC84BBA4E9D9}">
      <dgm:prSet/>
      <dgm:spPr/>
      <dgm:t>
        <a:bodyPr/>
        <a:lstStyle/>
        <a:p>
          <a:endParaRPr lang="en-US"/>
        </a:p>
      </dgm:t>
    </dgm:pt>
    <dgm:pt modelId="{7C77EBB6-8F67-4821-89D7-4C686BD29E94}" type="sibTrans" cxnId="{A61C7A9E-686E-49C1-8A55-AC84BBA4E9D9}">
      <dgm:prSet/>
      <dgm:spPr/>
      <dgm:t>
        <a:bodyPr/>
        <a:lstStyle/>
        <a:p>
          <a:endParaRPr lang="en-US"/>
        </a:p>
      </dgm:t>
    </dgm:pt>
    <dgm:pt modelId="{92CD9B4A-0E7D-493F-ACF3-9776CFA90625}">
      <dgm:prSet phldrT="[Text]" phldr="0"/>
      <dgm:spPr/>
      <dgm:t>
        <a:bodyPr/>
        <a:lstStyle/>
        <a:p>
          <a:r>
            <a:rPr lang="en-US" dirty="0"/>
            <a:t>Characteristics</a:t>
          </a:r>
        </a:p>
      </dgm:t>
    </dgm:pt>
    <dgm:pt modelId="{37265484-F1FA-47C1-B17B-19A8B7E3E9A0}" type="parTrans" cxnId="{F99A9688-AAFA-4838-9F55-EB760742A171}">
      <dgm:prSet/>
      <dgm:spPr/>
      <dgm:t>
        <a:bodyPr/>
        <a:lstStyle/>
        <a:p>
          <a:endParaRPr lang="en-US"/>
        </a:p>
      </dgm:t>
    </dgm:pt>
    <dgm:pt modelId="{5AE532BE-1A65-4033-9429-317A4505DC9C}" type="sibTrans" cxnId="{F99A9688-AAFA-4838-9F55-EB760742A171}">
      <dgm:prSet/>
      <dgm:spPr/>
      <dgm:t>
        <a:bodyPr/>
        <a:lstStyle/>
        <a:p>
          <a:endParaRPr lang="en-US"/>
        </a:p>
      </dgm:t>
    </dgm:pt>
    <dgm:pt modelId="{1670474F-229F-4038-8957-562730FBDA41}">
      <dgm:prSet phldrT="[Text]" phldr="0"/>
      <dgm:spPr/>
      <dgm:t>
        <a:bodyPr/>
        <a:lstStyle/>
        <a:p>
          <a:r>
            <a:rPr lang="en-US" dirty="0"/>
            <a:t>Functionalities</a:t>
          </a:r>
        </a:p>
      </dgm:t>
    </dgm:pt>
    <dgm:pt modelId="{9B6DEF31-F849-41DC-ADED-BFCF67A238EB}" type="parTrans" cxnId="{2A4C4DFB-4C92-4F5D-A4C8-48CA31BA2EF9}">
      <dgm:prSet/>
      <dgm:spPr/>
      <dgm:t>
        <a:bodyPr/>
        <a:lstStyle/>
        <a:p>
          <a:endParaRPr lang="en-US"/>
        </a:p>
      </dgm:t>
    </dgm:pt>
    <dgm:pt modelId="{3ADA7935-30D6-4C00-A5FE-7BA326F806AC}" type="sibTrans" cxnId="{2A4C4DFB-4C92-4F5D-A4C8-48CA31BA2EF9}">
      <dgm:prSet/>
      <dgm:spPr/>
      <dgm:t>
        <a:bodyPr/>
        <a:lstStyle/>
        <a:p>
          <a:endParaRPr lang="en-US"/>
        </a:p>
      </dgm:t>
    </dgm:pt>
    <dgm:pt modelId="{A393CCD3-4BCA-45BD-8E48-4A940F4B1431}" type="pres">
      <dgm:prSet presAssocID="{589291DC-DE18-41A3-956F-5C62FDBDDCFD}" presName="CompostProcess" presStyleCnt="0">
        <dgm:presLayoutVars>
          <dgm:dir/>
          <dgm:resizeHandles val="exact"/>
        </dgm:presLayoutVars>
      </dgm:prSet>
      <dgm:spPr/>
    </dgm:pt>
    <dgm:pt modelId="{C2F6FFAC-9882-40F1-915D-DD19556F9DE2}" type="pres">
      <dgm:prSet presAssocID="{589291DC-DE18-41A3-956F-5C62FDBDDCFD}" presName="arrow" presStyleLbl="bgShp" presStyleIdx="0" presStyleCnt="1"/>
      <dgm:spPr/>
    </dgm:pt>
    <dgm:pt modelId="{2F5353BB-675D-469A-88F3-718749C15B08}" type="pres">
      <dgm:prSet presAssocID="{589291DC-DE18-41A3-956F-5C62FDBDDCFD}" presName="linearProcess" presStyleCnt="0"/>
      <dgm:spPr/>
    </dgm:pt>
    <dgm:pt modelId="{D8ABA75B-DF7C-485C-8954-A0CC1A045326}" type="pres">
      <dgm:prSet presAssocID="{85F85381-4675-4C97-B0A5-885054C42477}" presName="textNode" presStyleLbl="node1" presStyleIdx="0" presStyleCnt="3">
        <dgm:presLayoutVars>
          <dgm:bulletEnabled val="1"/>
        </dgm:presLayoutVars>
      </dgm:prSet>
      <dgm:spPr/>
    </dgm:pt>
    <dgm:pt modelId="{48845319-876F-4AE4-AC26-54E77ABD3940}" type="pres">
      <dgm:prSet presAssocID="{7C77EBB6-8F67-4821-89D7-4C686BD29E94}" presName="sibTrans" presStyleCnt="0"/>
      <dgm:spPr/>
    </dgm:pt>
    <dgm:pt modelId="{133ACA4F-3F52-426E-BE74-5869A68310CA}" type="pres">
      <dgm:prSet presAssocID="{92CD9B4A-0E7D-493F-ACF3-9776CFA90625}" presName="textNode" presStyleLbl="node1" presStyleIdx="1" presStyleCnt="3">
        <dgm:presLayoutVars>
          <dgm:bulletEnabled val="1"/>
        </dgm:presLayoutVars>
      </dgm:prSet>
      <dgm:spPr/>
    </dgm:pt>
    <dgm:pt modelId="{4DA5186C-3A3B-41D2-A89B-6B8F96A7C51C}" type="pres">
      <dgm:prSet presAssocID="{5AE532BE-1A65-4033-9429-317A4505DC9C}" presName="sibTrans" presStyleCnt="0"/>
      <dgm:spPr/>
    </dgm:pt>
    <dgm:pt modelId="{C788433E-5E6E-4A9D-BB4A-729C7B540DDD}" type="pres">
      <dgm:prSet presAssocID="{1670474F-229F-4038-8957-562730FBDA4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03A120D-B259-44E0-A21E-C605AEA83C50}" type="presOf" srcId="{589291DC-DE18-41A3-956F-5C62FDBDDCFD}" destId="{A393CCD3-4BCA-45BD-8E48-4A940F4B1431}" srcOrd="0" destOrd="0" presId="urn:microsoft.com/office/officeart/2005/8/layout/hProcess9"/>
    <dgm:cxn modelId="{C2FFB551-3863-4B7B-9048-C3C9A67341CF}" type="presOf" srcId="{85F85381-4675-4C97-B0A5-885054C42477}" destId="{D8ABA75B-DF7C-485C-8954-A0CC1A045326}" srcOrd="0" destOrd="0" presId="urn:microsoft.com/office/officeart/2005/8/layout/hProcess9"/>
    <dgm:cxn modelId="{D9AA1984-5A80-4672-BFC5-3750AB461B12}" type="presOf" srcId="{1670474F-229F-4038-8957-562730FBDA41}" destId="{C788433E-5E6E-4A9D-BB4A-729C7B540DDD}" srcOrd="0" destOrd="0" presId="urn:microsoft.com/office/officeart/2005/8/layout/hProcess9"/>
    <dgm:cxn modelId="{F99A9688-AAFA-4838-9F55-EB760742A171}" srcId="{589291DC-DE18-41A3-956F-5C62FDBDDCFD}" destId="{92CD9B4A-0E7D-493F-ACF3-9776CFA90625}" srcOrd="1" destOrd="0" parTransId="{37265484-F1FA-47C1-B17B-19A8B7E3E9A0}" sibTransId="{5AE532BE-1A65-4033-9429-317A4505DC9C}"/>
    <dgm:cxn modelId="{A61C7A9E-686E-49C1-8A55-AC84BBA4E9D9}" srcId="{589291DC-DE18-41A3-956F-5C62FDBDDCFD}" destId="{85F85381-4675-4C97-B0A5-885054C42477}" srcOrd="0" destOrd="0" parTransId="{911CA46A-B6B5-4E80-85AB-10A337DD3A6D}" sibTransId="{7C77EBB6-8F67-4821-89D7-4C686BD29E94}"/>
    <dgm:cxn modelId="{2A4C4DFB-4C92-4F5D-A4C8-48CA31BA2EF9}" srcId="{589291DC-DE18-41A3-956F-5C62FDBDDCFD}" destId="{1670474F-229F-4038-8957-562730FBDA41}" srcOrd="2" destOrd="0" parTransId="{9B6DEF31-F849-41DC-ADED-BFCF67A238EB}" sibTransId="{3ADA7935-30D6-4C00-A5FE-7BA326F806AC}"/>
    <dgm:cxn modelId="{4A05F5FF-9E2F-4CD8-93ED-655A63EADA5F}" type="presOf" srcId="{92CD9B4A-0E7D-493F-ACF3-9776CFA90625}" destId="{133ACA4F-3F52-426E-BE74-5869A68310CA}" srcOrd="0" destOrd="0" presId="urn:microsoft.com/office/officeart/2005/8/layout/hProcess9"/>
    <dgm:cxn modelId="{6A597866-92C5-4DF1-9FF4-26ED55D6D2FC}" type="presParOf" srcId="{A393CCD3-4BCA-45BD-8E48-4A940F4B1431}" destId="{C2F6FFAC-9882-40F1-915D-DD19556F9DE2}" srcOrd="0" destOrd="0" presId="urn:microsoft.com/office/officeart/2005/8/layout/hProcess9"/>
    <dgm:cxn modelId="{6F1A76F9-A9F9-4025-9672-684CF9CC5CA3}" type="presParOf" srcId="{A393CCD3-4BCA-45BD-8E48-4A940F4B1431}" destId="{2F5353BB-675D-469A-88F3-718749C15B08}" srcOrd="1" destOrd="0" presId="urn:microsoft.com/office/officeart/2005/8/layout/hProcess9"/>
    <dgm:cxn modelId="{EA911C33-6F42-4FDE-81CA-F4FF05FF96B2}" type="presParOf" srcId="{2F5353BB-675D-469A-88F3-718749C15B08}" destId="{D8ABA75B-DF7C-485C-8954-A0CC1A045326}" srcOrd="0" destOrd="0" presId="urn:microsoft.com/office/officeart/2005/8/layout/hProcess9"/>
    <dgm:cxn modelId="{B38D247F-C7E5-44BE-8123-EC7677C1E0C0}" type="presParOf" srcId="{2F5353BB-675D-469A-88F3-718749C15B08}" destId="{48845319-876F-4AE4-AC26-54E77ABD3940}" srcOrd="1" destOrd="0" presId="urn:microsoft.com/office/officeart/2005/8/layout/hProcess9"/>
    <dgm:cxn modelId="{63183EE0-C216-42C6-B7AC-2770283D44AB}" type="presParOf" srcId="{2F5353BB-675D-469A-88F3-718749C15B08}" destId="{133ACA4F-3F52-426E-BE74-5869A68310CA}" srcOrd="2" destOrd="0" presId="urn:microsoft.com/office/officeart/2005/8/layout/hProcess9"/>
    <dgm:cxn modelId="{130D90FF-C594-48BC-A49E-57FD1AF132CA}" type="presParOf" srcId="{2F5353BB-675D-469A-88F3-718749C15B08}" destId="{4DA5186C-3A3B-41D2-A89B-6B8F96A7C51C}" srcOrd="3" destOrd="0" presId="urn:microsoft.com/office/officeart/2005/8/layout/hProcess9"/>
    <dgm:cxn modelId="{08F5DEDC-6624-4150-8032-B339FFF96DE5}" type="presParOf" srcId="{2F5353BB-675D-469A-88F3-718749C15B08}" destId="{C788433E-5E6E-4A9D-BB4A-729C7B540DD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6FFAC-9882-40F1-915D-DD19556F9DE2}">
      <dsp:nvSpPr>
        <dsp:cNvPr id="0" name=""/>
        <dsp:cNvSpPr/>
      </dsp:nvSpPr>
      <dsp:spPr>
        <a:xfrm>
          <a:off x="705597" y="0"/>
          <a:ext cx="7996771" cy="184698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BA75B-DF7C-485C-8954-A0CC1A045326}">
      <dsp:nvSpPr>
        <dsp:cNvPr id="0" name=""/>
        <dsp:cNvSpPr/>
      </dsp:nvSpPr>
      <dsp:spPr>
        <a:xfrm>
          <a:off x="54665" y="554096"/>
          <a:ext cx="2822390" cy="7387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Entities</a:t>
          </a:r>
        </a:p>
      </dsp:txBody>
      <dsp:txXfrm>
        <a:off x="90730" y="590161"/>
        <a:ext cx="2750260" cy="666665"/>
      </dsp:txXfrm>
    </dsp:sp>
    <dsp:sp modelId="{133ACA4F-3F52-426E-BE74-5869A68310CA}">
      <dsp:nvSpPr>
        <dsp:cNvPr id="0" name=""/>
        <dsp:cNvSpPr/>
      </dsp:nvSpPr>
      <dsp:spPr>
        <a:xfrm>
          <a:off x="3292788" y="554096"/>
          <a:ext cx="2822390" cy="73879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Characteristics</a:t>
          </a:r>
        </a:p>
      </dsp:txBody>
      <dsp:txXfrm>
        <a:off x="3328853" y="590161"/>
        <a:ext cx="2750260" cy="666665"/>
      </dsp:txXfrm>
    </dsp:sp>
    <dsp:sp modelId="{C788433E-5E6E-4A9D-BB4A-729C7B540DDD}">
      <dsp:nvSpPr>
        <dsp:cNvPr id="0" name=""/>
        <dsp:cNvSpPr/>
      </dsp:nvSpPr>
      <dsp:spPr>
        <a:xfrm>
          <a:off x="6530911" y="554096"/>
          <a:ext cx="2822390" cy="7387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Functionalities</a:t>
          </a:r>
        </a:p>
      </dsp:txBody>
      <dsp:txXfrm>
        <a:off x="6566976" y="590161"/>
        <a:ext cx="2750260" cy="666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09.10.2025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09.10.2025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Quelle Text: Autorennachname, JJJJ, S. 123.</a:t>
            </a:r>
            <a:br>
              <a:rPr lang="en-US"/>
            </a:br>
            <a:r>
              <a:rPr lang="en-US"/>
              <a:t>Quelle Abbildung: Autorennachname, JJJJ.</a:t>
            </a:r>
            <a:endParaRPr lang="de-DE" sz="80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t="-7000" r="-2000" b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1647019" y="2426001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that Fits the World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2" name="Google Shape;84;p18">
            <a:extLst>
              <a:ext uri="{FF2B5EF4-FFF2-40B4-BE49-F238E27FC236}">
                <a16:creationId xmlns:a16="http://schemas.microsoft.com/office/drawing/2014/main" id="{B1368495-FB7A-F352-DF54-192AF060B167}"/>
              </a:ext>
            </a:extLst>
          </p:cNvPr>
          <p:cNvSpPr txBox="1"/>
          <p:nvPr/>
        </p:nvSpPr>
        <p:spPr>
          <a:xfrm>
            <a:off x="4263248" y="5208293"/>
            <a:ext cx="3665502" cy="4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Light"/>
              </a:rPr>
              <a:t>Evis Plaku</a:t>
            </a:r>
            <a:endParaRPr kumimoji="0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4" name="Google Shape;84;p18">
            <a:extLst>
              <a:ext uri="{FF2B5EF4-FFF2-40B4-BE49-F238E27FC236}">
                <a16:creationId xmlns:a16="http://schemas.microsoft.com/office/drawing/2014/main" id="{1D87514E-1A57-7959-3790-53DCEF23CE2D}"/>
              </a:ext>
            </a:extLst>
          </p:cNvPr>
          <p:cNvSpPr txBox="1"/>
          <p:nvPr/>
        </p:nvSpPr>
        <p:spPr>
          <a:xfrm>
            <a:off x="1647019" y="3529300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 Introduction to Object Oriented Programming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89EC-E402-AFAC-252B-E82BE067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B4AB72-4491-C823-2EC1-F9C0EDCFD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90522"/>
            <a:ext cx="11455496" cy="2949186"/>
          </a:xfrm>
        </p:spPr>
        <p:txBody>
          <a:bodyPr/>
          <a:lstStyle/>
          <a:p>
            <a:r>
              <a:rPr lang="en-US" sz="2800" dirty="0"/>
              <a:t>Name capabilities in plain terms users and developers both understand</a:t>
            </a:r>
          </a:p>
          <a:p>
            <a:endParaRPr lang="en-US" sz="2800" dirty="0"/>
          </a:p>
          <a:p>
            <a:r>
              <a:rPr lang="en-US" sz="2800" dirty="0"/>
              <a:t>Keep interfaces simple; move complexity behind the curtain</a:t>
            </a:r>
          </a:p>
          <a:p>
            <a:endParaRPr lang="en-US" sz="2800" dirty="0"/>
          </a:p>
          <a:p>
            <a:r>
              <a:rPr lang="en-US" sz="2800" dirty="0"/>
              <a:t>Stable abstractions make change cheaper and conversations easier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75CF4-CE93-D715-E993-87A0824D2B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Abstraction for clarity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2B4BB-D405-48D6-C976-4A6FF5CF1838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Show the essence;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avoid exposing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unnecessary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implementation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58D27-55BE-12D8-F385-5839196C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Layers Design outline">
            <a:extLst>
              <a:ext uri="{FF2B5EF4-FFF2-40B4-BE49-F238E27FC236}">
                <a16:creationId xmlns:a16="http://schemas.microsoft.com/office/drawing/2014/main" id="{005ECF06-333D-C2C0-C3F7-037D4FDB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463" y="1153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8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24F16-E7F2-FFE8-4A30-8D63DA39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418DE9-F5D1-33C1-F30C-14CF65276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29816"/>
            <a:ext cx="6453838" cy="1572408"/>
          </a:xfrm>
        </p:spPr>
        <p:txBody>
          <a:bodyPr/>
          <a:lstStyle/>
          <a:p>
            <a:r>
              <a:rPr lang="en-US" sz="2800" dirty="0"/>
              <a:t>Design around common principles so new features fit well with existing ones</a:t>
            </a:r>
          </a:p>
          <a:p>
            <a:endParaRPr lang="en-US" sz="2800" dirty="0"/>
          </a:p>
          <a:p>
            <a:r>
              <a:rPr lang="en-US" sz="2800" dirty="0"/>
              <a:t>Favor plug‑in points over copy‑paste</a:t>
            </a:r>
            <a:br>
              <a:rPr lang="en-US" sz="2800" dirty="0"/>
            </a:br>
            <a:r>
              <a:rPr lang="en-US" sz="2800" dirty="0"/>
              <a:t>code duplication</a:t>
            </a:r>
          </a:p>
          <a:p>
            <a:endParaRPr lang="en-US" sz="2800" dirty="0"/>
          </a:p>
          <a:p>
            <a:r>
              <a:rPr lang="en-US" sz="2800" dirty="0"/>
              <a:t>Reuse speeds delivery and reduces</a:t>
            </a:r>
            <a:br>
              <a:rPr lang="en-US" sz="2800" dirty="0"/>
            </a:br>
            <a:r>
              <a:rPr lang="en-US" sz="2800" dirty="0"/>
              <a:t>bugs across teams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A1658F-248E-7460-7DE2-6F9BC9F980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Reuse and extension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F59A0-7B3D-0B6A-9BF9-9D200A2CF02C}"/>
              </a:ext>
            </a:extLst>
          </p:cNvPr>
          <p:cNvSpPr txBox="1"/>
          <p:nvPr/>
        </p:nvSpPr>
        <p:spPr>
          <a:xfrm>
            <a:off x="2000542" y="890322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Build once, reuse widely;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extend behavior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without breaking existing parts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00E16-BDF2-506D-0F00-886E0245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Picture 4" descr="A diagram of a power outlet&#10;&#10;AI-generated content may be incorrect.">
            <a:extLst>
              <a:ext uri="{FF2B5EF4-FFF2-40B4-BE49-F238E27FC236}">
                <a16:creationId xmlns:a16="http://schemas.microsoft.com/office/drawing/2014/main" id="{A480721D-2E17-0FE1-3BEF-0F5B4374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66" y="2131511"/>
            <a:ext cx="4584529" cy="4584529"/>
          </a:xfrm>
          <a:prstGeom prst="rect">
            <a:avLst/>
          </a:prstGeom>
        </p:spPr>
      </p:pic>
      <p:pic>
        <p:nvPicPr>
          <p:cNvPr id="9" name="Graphic 8" descr="Recycle outline">
            <a:extLst>
              <a:ext uri="{FF2B5EF4-FFF2-40B4-BE49-F238E27FC236}">
                <a16:creationId xmlns:a16="http://schemas.microsoft.com/office/drawing/2014/main" id="{FF38EFE4-4636-D7BC-01E2-9368FA187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547" y="8903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F1C0-2A98-B9FA-AF41-C9C009B57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754A9E-5BD1-FDE9-F45F-734E987F2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64021"/>
            <a:ext cx="6013165" cy="1572408"/>
          </a:xfrm>
        </p:spPr>
        <p:txBody>
          <a:bodyPr/>
          <a:lstStyle/>
          <a:p>
            <a:r>
              <a:rPr lang="en-US" sz="2800" dirty="0"/>
              <a:t>“</a:t>
            </a:r>
            <a:r>
              <a:rPr lang="en-US" sz="2800" b="1" dirty="0"/>
              <a:t>Has‑a</a:t>
            </a:r>
            <a:r>
              <a:rPr lang="en-US" sz="2800" dirty="0"/>
              <a:t>” relationships compose features without tight coupling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Swapping parts stays easy when behavior lives in collaborators</a:t>
            </a:r>
          </a:p>
          <a:p>
            <a:endParaRPr lang="en-US" sz="2800" dirty="0"/>
          </a:p>
          <a:p>
            <a:r>
              <a:rPr lang="en-US" sz="2800" dirty="0"/>
              <a:t>Shallow structures adapt better </a:t>
            </a:r>
            <a:br>
              <a:rPr lang="en-US" sz="2800" dirty="0"/>
            </a:br>
            <a:r>
              <a:rPr lang="en-US" sz="2800" dirty="0"/>
              <a:t>than tall hierarchies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8377EE8-200F-3D23-9D5A-62CB04BC72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Composition over hierarchy (a preview)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14FC4-AB9C-1A62-D793-90C28FB2C479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Prefer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small parts working together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 deep, rigid class trees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29BE7-153C-958A-534A-F54BE254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uzzle pieces outline">
            <a:extLst>
              <a:ext uri="{FF2B5EF4-FFF2-40B4-BE49-F238E27FC236}">
                <a16:creationId xmlns:a16="http://schemas.microsoft.com/office/drawing/2014/main" id="{6D6BB9C6-5CBF-70D5-4C58-D3DF12881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665" y="1087986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computer&#10;&#10;AI-generated content may be incorrect.">
            <a:extLst>
              <a:ext uri="{FF2B5EF4-FFF2-40B4-BE49-F238E27FC236}">
                <a16:creationId xmlns:a16="http://schemas.microsoft.com/office/drawing/2014/main" id="{3637A63C-D522-49C1-5118-66976915DD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482" b="8112"/>
          <a:stretch>
            <a:fillRect/>
          </a:stretch>
        </p:blipFill>
        <p:spPr>
          <a:xfrm>
            <a:off x="6095791" y="2865777"/>
            <a:ext cx="5572490" cy="286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7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36A52-1C66-7149-6EB4-CB12BF6C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DD341E-46A7-23FA-36E7-D8AFAAB30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93147"/>
            <a:ext cx="6619091" cy="1572408"/>
          </a:xfrm>
        </p:spPr>
        <p:txBody>
          <a:bodyPr/>
          <a:lstStyle/>
          <a:p>
            <a:r>
              <a:rPr lang="en-US" sz="2800" dirty="0"/>
              <a:t>Code targets shared contracts, </a:t>
            </a:r>
            <a:br>
              <a:rPr lang="en-US" sz="2800" dirty="0"/>
            </a:br>
            <a:r>
              <a:rPr lang="en-US" sz="2800" dirty="0"/>
              <a:t>not concrete case checks</a:t>
            </a:r>
          </a:p>
          <a:p>
            <a:endParaRPr lang="en-US" sz="2800" dirty="0"/>
          </a:p>
          <a:p>
            <a:r>
              <a:rPr lang="en-US" sz="2800" dirty="0"/>
              <a:t>New types slot in without editing </a:t>
            </a:r>
            <a:br>
              <a:rPr lang="en-US" sz="2800" dirty="0"/>
            </a:br>
            <a:r>
              <a:rPr lang="en-US" sz="2800" dirty="0"/>
              <a:t>old decision logic</a:t>
            </a:r>
          </a:p>
          <a:p>
            <a:endParaRPr lang="en-US" sz="2800" dirty="0"/>
          </a:p>
          <a:p>
            <a:r>
              <a:rPr lang="en-US" sz="2800" dirty="0"/>
              <a:t>Fewer branches mean clearer, safer, easier‑to‑test code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D0455F-55E6-A6BB-3ABF-FCB8B3F23A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Polymorphism reduces branching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1D281-7DBB-58D2-938F-49031DA9E387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Many types respond to one request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cutting complex if‑else chains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EBA29E-98C2-67C4-C0D3-9BFC1D76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Branching diagram outline">
            <a:extLst>
              <a:ext uri="{FF2B5EF4-FFF2-40B4-BE49-F238E27FC236}">
                <a16:creationId xmlns:a16="http://schemas.microsoft.com/office/drawing/2014/main" id="{053F20F1-E56D-90A6-9E69-956A722C4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153" y="1054294"/>
            <a:ext cx="1015389" cy="1015389"/>
          </a:xfrm>
          <a:prstGeom prst="rect">
            <a:avLst/>
          </a:prstGeom>
        </p:spPr>
      </p:pic>
      <p:pic>
        <p:nvPicPr>
          <p:cNvPr id="9" name="Picture 8" descr="A diagram of a connection&#10;&#10;AI-generated content may be incorrect.">
            <a:extLst>
              <a:ext uri="{FF2B5EF4-FFF2-40B4-BE49-F238E27FC236}">
                <a16:creationId xmlns:a16="http://schemas.microsoft.com/office/drawing/2014/main" id="{14FA7FDF-A625-60EF-00ED-CCD450726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814" y="2525262"/>
            <a:ext cx="3927513" cy="39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5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EB6CF2-A6EB-0746-D9C0-8A6ADF27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6DC4B6D-1C56-01A8-9894-0A369CB9C7F2}"/>
              </a:ext>
            </a:extLst>
          </p:cNvPr>
          <p:cNvSpPr txBox="1"/>
          <p:nvPr/>
        </p:nvSpPr>
        <p:spPr>
          <a:xfrm>
            <a:off x="2000751" y="2505670"/>
            <a:ext cx="8190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Working at Scale </a:t>
            </a:r>
          </a:p>
        </p:txBody>
      </p:sp>
    </p:spTree>
    <p:extLst>
      <p:ext uri="{BB962C8B-B14F-4D97-AF65-F5344CB8AC3E}">
        <p14:creationId xmlns:p14="http://schemas.microsoft.com/office/powerpoint/2010/main" val="210850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D31B5-0067-748D-D128-1FF1803A8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DC7470-9EDD-3387-67F0-B21E37403E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142" y="2459455"/>
            <a:ext cx="6090282" cy="1572408"/>
          </a:xfrm>
        </p:spPr>
        <p:txBody>
          <a:bodyPr/>
          <a:lstStyle/>
          <a:p>
            <a:r>
              <a:rPr lang="en-US" sz="2800" dirty="0"/>
              <a:t>Teams own cohesive parts with stable interfaces between them</a:t>
            </a:r>
          </a:p>
          <a:p>
            <a:endParaRPr lang="en-US" sz="2800" dirty="0"/>
          </a:p>
          <a:p>
            <a:r>
              <a:rPr lang="en-US" sz="2800" dirty="0"/>
              <a:t>Small surfaces reduce coordination and merge conflicts</a:t>
            </a:r>
          </a:p>
          <a:p>
            <a:endParaRPr lang="en-US" sz="2800" dirty="0"/>
          </a:p>
          <a:p>
            <a:r>
              <a:rPr lang="en-US" sz="2800" dirty="0"/>
              <a:t>New members onboard faster with well‑named, self‑contained units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9B7F8E4-B2C9-4062-F792-1599CCA3E3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Team scalability and ownership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A4232-E983-237F-D161-D12F43ADEA90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Clear module boundaries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allow parallel work and safer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E3C07-323A-6DBF-0477-D87EBDE7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Meeting outline">
            <a:extLst>
              <a:ext uri="{FF2B5EF4-FFF2-40B4-BE49-F238E27FC236}">
                <a16:creationId xmlns:a16="http://schemas.microsoft.com/office/drawing/2014/main" id="{ABCE3E97-1102-7C76-A5DA-ABE7A0C60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496" y="983876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team&#10;&#10;AI-generated content may be incorrect.">
            <a:extLst>
              <a:ext uri="{FF2B5EF4-FFF2-40B4-BE49-F238E27FC236}">
                <a16:creationId xmlns:a16="http://schemas.microsoft.com/office/drawing/2014/main" id="{55F43CD5-1A08-7AD4-A210-F7214CE10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19" y="2178334"/>
            <a:ext cx="4634491" cy="46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5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A0F61-7F40-75F7-B0B9-28A42DFB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1BA64-1C1B-1AC0-5EC8-5BA89D9C6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76997"/>
            <a:ext cx="4680123" cy="1572408"/>
          </a:xfrm>
        </p:spPr>
        <p:txBody>
          <a:bodyPr/>
          <a:lstStyle/>
          <a:p>
            <a:r>
              <a:rPr lang="en-US" sz="2800" dirty="0"/>
              <a:t>We will model entities, rules, and actions</a:t>
            </a:r>
          </a:p>
          <a:p>
            <a:endParaRPr lang="en-US" sz="2800" dirty="0"/>
          </a:p>
          <a:p>
            <a:r>
              <a:rPr lang="en-US" sz="2800" dirty="0"/>
              <a:t>We will refine flows step by step as concepts deepen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4B8F569-9C7A-97B7-449B-753B6CDDE2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banking use case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5D667-E5A8-B9DD-E1FB-0AB6C8B24AD7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bank management domain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anchor ideas and connect weekly topics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8595A-8FFE-B2AA-A7D0-F01904A9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erson with idea outline">
            <a:extLst>
              <a:ext uri="{FF2B5EF4-FFF2-40B4-BE49-F238E27FC236}">
                <a16:creationId xmlns:a16="http://schemas.microsoft.com/office/drawing/2014/main" id="{303BA757-8902-7442-E6D5-6D8FE1BB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446" y="1054294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bank&#10;&#10;AI-generated content may be incorrect.">
            <a:extLst>
              <a:ext uri="{FF2B5EF4-FFF2-40B4-BE49-F238E27FC236}">
                <a16:creationId xmlns:a16="http://schemas.microsoft.com/office/drawing/2014/main" id="{3DF08584-3621-FE51-D03F-78123094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045" y="2272166"/>
            <a:ext cx="4398545" cy="43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4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003F7-66B4-15DA-A8D9-F8DF354B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B8860F-B3AF-10D9-95EF-19F82545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45687"/>
            <a:ext cx="11455496" cy="1572408"/>
          </a:xfrm>
        </p:spPr>
        <p:txBody>
          <a:bodyPr/>
          <a:lstStyle/>
          <a:p>
            <a:r>
              <a:rPr lang="en-US" sz="2800" dirty="0"/>
              <a:t>Cohesive responsibilities make code easier to read and test</a:t>
            </a:r>
          </a:p>
          <a:p>
            <a:endParaRPr lang="en-US" sz="2800" dirty="0"/>
          </a:p>
          <a:p>
            <a:r>
              <a:rPr lang="en-US" sz="2800" dirty="0"/>
              <a:t>Split formatting, storage, and business rules cleanly</a:t>
            </a:r>
          </a:p>
          <a:p>
            <a:endParaRPr lang="en-US" sz="2800" dirty="0"/>
          </a:p>
          <a:p>
            <a:r>
              <a:rPr lang="en-US" sz="2800" dirty="0"/>
              <a:t>Clear roles reduce hidden dependencies and surprises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5C3D09-1A3D-ACA6-78F8-E8778E8C1A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Thinking in responsibilities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61BA4-1893-4AF2-07E1-8C02C3CB6E9B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Give each part one clear job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;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avoid “does everything”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0DC515-A3A7-BD7D-A6F9-AD9EE828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List outline">
            <a:extLst>
              <a:ext uri="{FF2B5EF4-FFF2-40B4-BE49-F238E27FC236}">
                <a16:creationId xmlns:a16="http://schemas.microsoft.com/office/drawing/2014/main" id="{6E017B86-475C-0EEF-15F7-A16308EBF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615" y="11525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D85D-CD67-6AD8-0550-01C775C6C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BD85D-8A46-40C4-C1A5-FFD321010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64951"/>
            <a:ext cx="6442821" cy="1572408"/>
          </a:xfrm>
        </p:spPr>
        <p:txBody>
          <a:bodyPr/>
          <a:lstStyle/>
          <a:p>
            <a:r>
              <a:rPr lang="en-US" sz="2800" dirty="0"/>
              <a:t>Validate inputs early; fail fast  with clear messages</a:t>
            </a:r>
          </a:p>
          <a:p>
            <a:endParaRPr lang="en-US" sz="2800" dirty="0"/>
          </a:p>
          <a:p>
            <a:r>
              <a:rPr lang="en-US" sz="2800" dirty="0"/>
              <a:t>Keep invariants central so they stay enforced everywhere</a:t>
            </a:r>
          </a:p>
          <a:p>
            <a:endParaRPr lang="en-US" sz="2800" dirty="0"/>
          </a:p>
          <a:p>
            <a:r>
              <a:rPr lang="en-US" sz="2800" dirty="0"/>
              <a:t>Handle failures gracefully; prefer recovery over silent corruption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830A4E-3381-6779-427A-DBCDF19D58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Robustness mindset (preview)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9E7EE-0473-0B39-4FF7-47CE8670B79F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Plan for errors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; keep rules true,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even when things fail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2E9C7-272C-478E-DE3B-DED96DA6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82EB592C-0475-0B42-B07C-D7A45BC43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142" y="1046031"/>
            <a:ext cx="914400" cy="914400"/>
          </a:xfrm>
          <a:prstGeom prst="rect">
            <a:avLst/>
          </a:prstGeom>
        </p:spPr>
      </p:pic>
      <p:pic>
        <p:nvPicPr>
          <p:cNvPr id="9" name="Picture 8" descr="A screenshot of a cartoon of a security system&#10;&#10;AI-generated content may be incorrect.">
            <a:extLst>
              <a:ext uri="{FF2B5EF4-FFF2-40B4-BE49-F238E27FC236}">
                <a16:creationId xmlns:a16="http://schemas.microsoft.com/office/drawing/2014/main" id="{11AE4DEC-19C7-37F0-CE21-C588CB693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605" y="2480571"/>
            <a:ext cx="4191289" cy="41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52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9E2A9-C135-28AC-8931-4BF59EACA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15746B-1DFE-C967-4CB9-174626C8F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735518"/>
            <a:ext cx="11455496" cy="1572408"/>
          </a:xfrm>
        </p:spPr>
        <p:txBody>
          <a:bodyPr/>
          <a:lstStyle/>
          <a:p>
            <a:r>
              <a:rPr lang="en-US" sz="2800" dirty="0"/>
              <a:t>Domain rules should not depend on storage details</a:t>
            </a:r>
          </a:p>
          <a:p>
            <a:endParaRPr lang="en-US" sz="2800" dirty="0"/>
          </a:p>
          <a:p>
            <a:r>
              <a:rPr lang="en-US" sz="2800" dirty="0"/>
              <a:t>Map objects to files or databases through adapters</a:t>
            </a:r>
          </a:p>
          <a:p>
            <a:endParaRPr lang="en-US" sz="2800" dirty="0"/>
          </a:p>
          <a:p>
            <a:r>
              <a:rPr lang="en-US" sz="2800" dirty="0"/>
              <a:t>This decoupling simplifies tests and future migrations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733873-F886-BB88-5F98-69140B679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Data and persistence (preview)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7D06A-585E-D720-9A6F-1E5F31F943EB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 core logic from storage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keep designs portable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CEA1C-5367-023C-F4BA-1B206005F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ut outline">
            <a:extLst>
              <a:ext uri="{FF2B5EF4-FFF2-40B4-BE49-F238E27FC236}">
                <a16:creationId xmlns:a16="http://schemas.microsoft.com/office/drawing/2014/main" id="{4096ACA4-A25D-0E32-8D08-865DC448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682" y="10129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04E6E-8905-8652-3C36-407C44573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E41916F-945A-04D9-9A9C-6BD2385AC1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Oop</a:t>
            </a:r>
            <a:r>
              <a:rPr lang="en-US" dirty="0"/>
              <a:t> as a paradigm shift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516E5-AB6C-FA84-62C3-B80DE6F302BB}"/>
              </a:ext>
            </a:extLst>
          </p:cNvPr>
          <p:cNvSpPr txBox="1"/>
          <p:nvPr/>
        </p:nvSpPr>
        <p:spPr>
          <a:xfrm>
            <a:off x="2000542" y="1054294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Same problem: a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 paradigm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389D5-ADD9-9F28-544D-C103144D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Picture 8" descr="A diagram of a diagram of a cable and a box&#10;&#10;AI-generated content may be incorrect.">
            <a:extLst>
              <a:ext uri="{FF2B5EF4-FFF2-40B4-BE49-F238E27FC236}">
                <a16:creationId xmlns:a16="http://schemas.microsoft.com/office/drawing/2014/main" id="{A0DCCCC4-CF7D-0551-7E3C-204F3ABC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93" b="24498"/>
          <a:stretch>
            <a:fillRect/>
          </a:stretch>
        </p:blipFill>
        <p:spPr>
          <a:xfrm>
            <a:off x="1749637" y="1750943"/>
            <a:ext cx="8692308" cy="45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A453E-7DA4-380C-A911-33B25E803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22CCDA4-BDB8-4B10-B1FE-03473503D0CB}"/>
              </a:ext>
            </a:extLst>
          </p:cNvPr>
          <p:cNvSpPr txBox="1"/>
          <p:nvPr/>
        </p:nvSpPr>
        <p:spPr>
          <a:xfrm>
            <a:off x="1251394" y="2673774"/>
            <a:ext cx="9930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Modeling, Choosing, and Quality </a:t>
            </a:r>
          </a:p>
        </p:txBody>
      </p:sp>
    </p:spTree>
    <p:extLst>
      <p:ext uri="{BB962C8B-B14F-4D97-AF65-F5344CB8AC3E}">
        <p14:creationId xmlns:p14="http://schemas.microsoft.com/office/powerpoint/2010/main" val="41714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E4525-C910-116F-B69B-541C9003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36DECE-4AB9-EE58-B975-637EA2F60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93147"/>
            <a:ext cx="5869944" cy="1572408"/>
          </a:xfrm>
        </p:spPr>
        <p:txBody>
          <a:bodyPr/>
          <a:lstStyle/>
          <a:p>
            <a:r>
              <a:rPr lang="en-US" sz="2800" dirty="0"/>
              <a:t>Draw key parts, simple links, and rough responsibilities</a:t>
            </a:r>
          </a:p>
          <a:p>
            <a:endParaRPr lang="en-US" sz="2800" dirty="0"/>
          </a:p>
          <a:p>
            <a:r>
              <a:rPr lang="en-US" sz="2800" dirty="0"/>
              <a:t>Capture assumptions to revisit as details emerge</a:t>
            </a:r>
          </a:p>
          <a:p>
            <a:endParaRPr lang="en-US" sz="2800" dirty="0"/>
          </a:p>
          <a:p>
            <a:r>
              <a:rPr lang="en-US" sz="2800" dirty="0"/>
              <a:t>Keep diagrams minimal; update as ideas change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A2D9B4-56C7-5ECF-6825-C57467F40C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Visual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97944-40EC-5BB5-CFA7-134786C04C65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Quick sketches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align understanding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 writing any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00C0A-0A70-1740-2F54-0535F37D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9C4C59-EB6C-EE64-87B6-062E9E4A3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57" y="2131512"/>
            <a:ext cx="4599542" cy="4599542"/>
          </a:xfrm>
          <a:prstGeom prst="rect">
            <a:avLst/>
          </a:prstGeom>
        </p:spPr>
      </p:pic>
      <p:pic>
        <p:nvPicPr>
          <p:cNvPr id="9" name="Graphic 8" descr="Palette outline">
            <a:extLst>
              <a:ext uri="{FF2B5EF4-FFF2-40B4-BE49-F238E27FC236}">
                <a16:creationId xmlns:a16="http://schemas.microsoft.com/office/drawing/2014/main" id="{24282FBE-4210-AABA-7C52-920EF04BA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581" y="9744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D74C-DF08-CE16-6FBA-1777BE1A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E2AA6-E6EF-7AFA-5685-41BB7B1954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642796"/>
            <a:ext cx="5253000" cy="1572408"/>
          </a:xfrm>
        </p:spPr>
        <p:txBody>
          <a:bodyPr/>
          <a:lstStyle/>
          <a:p>
            <a:r>
              <a:rPr lang="en-US" sz="2800" dirty="0"/>
              <a:t>Many interacting concepts benefit from clear models and boundaries</a:t>
            </a:r>
          </a:p>
          <a:p>
            <a:endParaRPr lang="en-US" sz="2800" dirty="0"/>
          </a:p>
          <a:p>
            <a:r>
              <a:rPr lang="en-US" sz="2800" dirty="0"/>
              <a:t>Frequent change and multiple teams favor modular, contract‑based designs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31074B-A4FB-2ADB-BD4D-59C110F7B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oop</a:t>
            </a:r>
            <a:r>
              <a:rPr lang="en-US" dirty="0"/>
              <a:t> is the right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CFAB4-3848-6F26-5F12-2B1340C342E3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Choose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OOP for complex, evolving domains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long‑lived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D955B8-6FA6-4C3A-39AA-235D8A26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6BE46CE2-EA5F-EAA3-509A-36D128D66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547" y="1054294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B66D90B5-3383-96A1-90D6-5D1BED2F19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185" b="25140"/>
          <a:stretch>
            <a:fillRect/>
          </a:stretch>
        </p:blipFill>
        <p:spPr>
          <a:xfrm>
            <a:off x="5849958" y="2991754"/>
            <a:ext cx="5920938" cy="2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80DA-EE2D-1FA8-A8C3-111795A6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B8B2F6-C2C0-E919-A542-0580EC24FC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6546"/>
            <a:ext cx="11940238" cy="1572408"/>
          </a:xfrm>
        </p:spPr>
        <p:txBody>
          <a:bodyPr/>
          <a:lstStyle/>
          <a:p>
            <a:r>
              <a:rPr lang="en-US" sz="2800" dirty="0"/>
              <a:t>Test parts in isolation with fake collaborators behind contracts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Clear roles define precise, meaningful test cases</a:t>
            </a:r>
          </a:p>
          <a:p>
            <a:r>
              <a:rPr lang="en-US" sz="2800" dirty="0"/>
              <a:t>Confidence grows when changes  keep tests green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7761424-0F7D-4A54-9CFD-BA4C35149C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Value to testing and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B619C-A4F6-3BB1-D87D-7C3CFF5F2157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Encapsulation and contracts make fast, focused tests possible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91351-22A9-75F4-6D78-6F2596CB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F3BEEB-9ECC-84B5-0C28-AA80C817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081" b="31080"/>
          <a:stretch>
            <a:fillRect/>
          </a:stretch>
        </p:blipFill>
        <p:spPr>
          <a:xfrm>
            <a:off x="2644048" y="2912954"/>
            <a:ext cx="6676221" cy="2526195"/>
          </a:xfrm>
          <a:prstGeom prst="rect">
            <a:avLst/>
          </a:prstGeom>
        </p:spPr>
      </p:pic>
      <p:pic>
        <p:nvPicPr>
          <p:cNvPr id="9" name="Graphic 8" descr="Clipboard Partially Crossed outline">
            <a:extLst>
              <a:ext uri="{FF2B5EF4-FFF2-40B4-BE49-F238E27FC236}">
                <a16:creationId xmlns:a16="http://schemas.microsoft.com/office/drawing/2014/main" id="{5EF9034C-9205-FCC4-9F5B-FB46936B0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462" y="10459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3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9BA4-9EE3-6A86-EE84-0EFDEC27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EC4AA7-EE2B-DD39-559D-46B9247614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6288585" cy="1572408"/>
          </a:xfrm>
        </p:spPr>
        <p:txBody>
          <a:bodyPr/>
          <a:lstStyle/>
          <a:p>
            <a:r>
              <a:rPr lang="en-US" sz="2800" dirty="0"/>
              <a:t>Which parts deserve strict boundaries, and which can be flexible?</a:t>
            </a:r>
          </a:p>
          <a:p>
            <a:endParaRPr lang="en-US" sz="2800" dirty="0"/>
          </a:p>
          <a:p>
            <a:r>
              <a:rPr lang="en-US" sz="2800" dirty="0"/>
              <a:t>How to define entities and their relations and actions?</a:t>
            </a:r>
          </a:p>
          <a:p>
            <a:endParaRPr lang="en-US" sz="2800" dirty="0"/>
          </a:p>
          <a:p>
            <a:r>
              <a:rPr lang="en-US" sz="2800" dirty="0"/>
              <a:t>What contract would allow safe reuse across different features?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9F5E62-2E35-692F-ADC6-A448AF948C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Quick thinking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EDD94-0635-F750-E894-FF811C23D6F0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Reflect together to connect ideas and surface trade‑offs early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A0157C-2F7B-0708-90BE-0DEF9123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45650DBE-53BF-FFAD-553D-A0B8F1E3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22" b="6364"/>
          <a:stretch>
            <a:fillRect/>
          </a:stretch>
        </p:blipFill>
        <p:spPr>
          <a:xfrm>
            <a:off x="6797407" y="2459455"/>
            <a:ext cx="5116707" cy="3991755"/>
          </a:xfrm>
          <a:prstGeom prst="rect">
            <a:avLst/>
          </a:prstGeom>
        </p:spPr>
      </p:pic>
      <p:pic>
        <p:nvPicPr>
          <p:cNvPr id="9" name="Graphic 8" descr="Thought outline">
            <a:extLst>
              <a:ext uri="{FF2B5EF4-FFF2-40B4-BE49-F238E27FC236}">
                <a16:creationId xmlns:a16="http://schemas.microsoft.com/office/drawing/2014/main" id="{58F26FC8-48EE-44C6-DF81-D904030A8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614" y="10350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C0-EDF0-6A14-B79F-C6756FAFB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00B29F-36EB-0F07-2527-81C920F3C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478" y="2382337"/>
            <a:ext cx="5675313" cy="1572408"/>
          </a:xfrm>
        </p:spPr>
        <p:txBody>
          <a:bodyPr/>
          <a:lstStyle/>
          <a:p>
            <a:r>
              <a:rPr lang="en-US" sz="2800" dirty="0"/>
              <a:t>Model real things and actions with small parts that cooperate</a:t>
            </a:r>
          </a:p>
          <a:p>
            <a:endParaRPr lang="en-US" sz="2800" dirty="0"/>
          </a:p>
          <a:p>
            <a:r>
              <a:rPr lang="en-US" sz="2800" dirty="0"/>
              <a:t>Use the four pillars to keep designs clear, safe, and adaptable</a:t>
            </a:r>
          </a:p>
          <a:p>
            <a:endParaRPr lang="en-US" sz="2800" dirty="0"/>
          </a:p>
          <a:p>
            <a:r>
              <a:rPr lang="en-US" sz="2800" dirty="0"/>
              <a:t>Prefer clear contracts, and </a:t>
            </a:r>
            <a:br>
              <a:rPr lang="en-US" sz="2800" dirty="0"/>
            </a:br>
            <a:r>
              <a:rPr lang="en-US" sz="2800" dirty="0"/>
              <a:t>strong boundaries for growth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4B5E74-F904-2B88-ADDE-7BD3BF4C1C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If you were to remember only one thing 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32B-575D-AEEA-76CC-ECF80C2C219E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help manage complexity,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protect rules, and allow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C61D5-AD61-3292-6778-86AFFD3A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Picture 8" descr="A diagram of objects in a circle&#10;&#10;AI-generated content may be incorrect.">
            <a:extLst>
              <a:ext uri="{FF2B5EF4-FFF2-40B4-BE49-F238E27FC236}">
                <a16:creationId xmlns:a16="http://schemas.microsoft.com/office/drawing/2014/main" id="{BA400FF1-2EF0-7772-CB11-D0DD3A38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165"/>
          <a:stretch>
            <a:fillRect/>
          </a:stretch>
        </p:blipFill>
        <p:spPr>
          <a:xfrm>
            <a:off x="6658989" y="2131512"/>
            <a:ext cx="5261472" cy="4674047"/>
          </a:xfrm>
          <a:prstGeom prst="rect">
            <a:avLst/>
          </a:prstGeom>
        </p:spPr>
      </p:pic>
      <p:pic>
        <p:nvPicPr>
          <p:cNvPr id="11" name="Graphic 10" descr="Right pointing backhand index outline">
            <a:extLst>
              <a:ext uri="{FF2B5EF4-FFF2-40B4-BE49-F238E27FC236}">
                <a16:creationId xmlns:a16="http://schemas.microsoft.com/office/drawing/2014/main" id="{D495C802-5838-5012-6757-97EA8E54D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020" y="11357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1665594"/>
            <a:ext cx="965530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1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 what to do; hide how to do it</a:t>
            </a:r>
          </a:p>
          <a:p>
            <a:pPr algn="ctr"/>
            <a:r>
              <a:rPr lang="en-US" sz="3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 provides clarity in life and abstraction in 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6729260" cy="1572408"/>
          </a:xfrm>
        </p:spPr>
        <p:txBody>
          <a:bodyPr/>
          <a:lstStyle/>
          <a:p>
            <a:r>
              <a:rPr lang="en-US" sz="2800" dirty="0"/>
              <a:t>We organize code around real things and their simple actions</a:t>
            </a:r>
          </a:p>
          <a:p>
            <a:endParaRPr lang="en-US" sz="2800" dirty="0"/>
          </a:p>
          <a:p>
            <a:r>
              <a:rPr lang="en-US" sz="2800" dirty="0"/>
              <a:t>This helps manage complexity as features grow over the semester</a:t>
            </a:r>
          </a:p>
          <a:p>
            <a:endParaRPr lang="en-US" sz="2800" dirty="0"/>
          </a:p>
          <a:p>
            <a:r>
              <a:rPr lang="en-US" sz="2800" dirty="0"/>
              <a:t>Expect practical ideas, plain language, and steady, hands‑on progress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is this course 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to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 real problems with objects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clear, change‑ready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Puzzle pieces outline">
            <a:extLst>
              <a:ext uri="{FF2B5EF4-FFF2-40B4-BE49-F238E27FC236}">
                <a16:creationId xmlns:a16="http://schemas.microsoft.com/office/drawing/2014/main" id="{00C87AA1-7FD8-EA67-C67A-8E78ACF18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478" y="1054294"/>
            <a:ext cx="982337" cy="982337"/>
          </a:xfrm>
          <a:prstGeom prst="rect">
            <a:avLst/>
          </a:prstGeom>
        </p:spPr>
      </p:pic>
      <p:pic>
        <p:nvPicPr>
          <p:cNvPr id="10" name="Picture 9" descr="A diagram of a person and a calendar&#10;&#10;AI-generated content may be incorrect.">
            <a:extLst>
              <a:ext uri="{FF2B5EF4-FFF2-40B4-BE49-F238E27FC236}">
                <a16:creationId xmlns:a16="http://schemas.microsoft.com/office/drawing/2014/main" id="{C1D0A2AC-1FB1-5854-2681-FB003E90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404" y="2459455"/>
            <a:ext cx="4163459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8CB2-D1B8-FBCD-A053-96A60D06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AC1792-00CA-A729-1588-F20F1EFC6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45633"/>
            <a:ext cx="6233501" cy="1572408"/>
          </a:xfrm>
        </p:spPr>
        <p:txBody>
          <a:bodyPr/>
          <a:lstStyle/>
          <a:p>
            <a:r>
              <a:rPr lang="en-US" sz="2800" dirty="0"/>
              <a:t>Objects reflect how people think: </a:t>
            </a:r>
            <a:br>
              <a:rPr lang="en-US" sz="2800" dirty="0"/>
            </a:br>
            <a:r>
              <a:rPr lang="en-US" sz="2800" dirty="0"/>
              <a:t>things with state and behavior</a:t>
            </a:r>
          </a:p>
          <a:p>
            <a:endParaRPr lang="en-US" sz="2800" dirty="0"/>
          </a:p>
          <a:p>
            <a:r>
              <a:rPr lang="en-US" sz="2800" dirty="0"/>
              <a:t>Clear boundaries mean changes spread less and break fewer parts</a:t>
            </a:r>
          </a:p>
          <a:p>
            <a:endParaRPr lang="en-US" sz="2800" dirty="0"/>
          </a:p>
          <a:p>
            <a:r>
              <a:rPr lang="en-US" sz="2800" dirty="0"/>
              <a:t>Shared patterns let teams reuse parts instead of rewriting code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B6DF27-A336-9988-5953-CC13F5BB3F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oop</a:t>
            </a:r>
            <a:r>
              <a:rPr lang="en-US" dirty="0"/>
              <a:t> exists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D2844-5D12-8FAD-9EB5-05EB58376EE7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reduces complexity by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grouping related data and actions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together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0D7DF-7C6C-9753-AE87-61867CE2B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Juggler outline">
            <a:extLst>
              <a:ext uri="{FF2B5EF4-FFF2-40B4-BE49-F238E27FC236}">
                <a16:creationId xmlns:a16="http://schemas.microsoft.com/office/drawing/2014/main" id="{CB0330CC-EF51-B483-2B17-B917BD9F0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580" y="940729"/>
            <a:ext cx="1076961" cy="1076961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9F87F9C9-4229-C27B-51BB-AC367647FA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24" t="7229" r="4782" b="6184"/>
          <a:stretch>
            <a:fillRect/>
          </a:stretch>
        </p:blipFill>
        <p:spPr>
          <a:xfrm>
            <a:off x="7049293" y="2131512"/>
            <a:ext cx="4516372" cy="430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61DA-66E6-9E45-EEAF-7B161B51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F26B63-46D9-A7AA-C76E-30530D45CD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11455496" cy="3511046"/>
          </a:xfrm>
        </p:spPr>
        <p:txBody>
          <a:bodyPr/>
          <a:lstStyle/>
          <a:p>
            <a:r>
              <a:rPr lang="en-US" sz="2800" dirty="0"/>
              <a:t>Identify key things, their facts, and the actions they perform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Keep each part focused on one role for clarity and change</a:t>
            </a:r>
          </a:p>
          <a:p>
            <a:endParaRPr lang="en-US" sz="2800" dirty="0"/>
          </a:p>
          <a:p>
            <a:r>
              <a:rPr lang="en-US" sz="2800" dirty="0"/>
              <a:t>Let parts interact through small requests, like people cooperating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143A3F1-EE2D-02D9-DE94-B61D48B51A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Modeling the real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E3FBA-571B-5319-5D7A-E353A53D777A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Turn everyday nouns and verbs into simple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software building blocks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D5104-39E7-89AD-E5F9-18EDDA1B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F8D784-31FB-AB44-BBF1-40B547E4F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294446"/>
              </p:ext>
            </p:extLst>
          </p:nvPr>
        </p:nvGraphicFramePr>
        <p:xfrm>
          <a:off x="1392016" y="3132635"/>
          <a:ext cx="9407967" cy="18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Cmd Terminal outline">
            <a:extLst>
              <a:ext uri="{FF2B5EF4-FFF2-40B4-BE49-F238E27FC236}">
                <a16:creationId xmlns:a16="http://schemas.microsoft.com/office/drawing/2014/main" id="{D434432A-841C-B536-2B63-1A14FAAF7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4816" y="10113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2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D216-47E1-95AE-DDD9-78D00F38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7161D0-A866-207F-C709-8EA6C29BF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51624"/>
            <a:ext cx="7412306" cy="1572408"/>
          </a:xfrm>
        </p:spPr>
        <p:txBody>
          <a:bodyPr/>
          <a:lstStyle/>
          <a:p>
            <a:r>
              <a:rPr lang="en-US" sz="2800" dirty="0"/>
              <a:t>Encapsulation hides internals, exposing safe, simple ways to interact</a:t>
            </a:r>
          </a:p>
          <a:p>
            <a:endParaRPr lang="en-US" sz="2800" dirty="0"/>
          </a:p>
          <a:p>
            <a:r>
              <a:rPr lang="en-US" sz="2800" dirty="0"/>
              <a:t>Abstraction shows what matters, skipping distracting, low‑level details</a:t>
            </a:r>
          </a:p>
          <a:p>
            <a:endParaRPr lang="en-US" sz="2800" dirty="0"/>
          </a:p>
          <a:p>
            <a:r>
              <a:rPr lang="en-US" sz="2800" dirty="0"/>
              <a:t>Inheritance and polymorphism reduce duplication and simplify extensions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82B28F-75D4-FA6C-C22D-E34C9D46C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Four key pillars (at a glance)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96DFA-9571-14E5-C4EB-4E9DE314C987}"/>
              </a:ext>
            </a:extLst>
          </p:cNvPr>
          <p:cNvSpPr txBox="1"/>
          <p:nvPr/>
        </p:nvSpPr>
        <p:spPr>
          <a:xfrm>
            <a:off x="2000542" y="1054294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Principles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help with clear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E2237-2E7D-34C2-2AFE-802757AB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Bank outline">
            <a:extLst>
              <a:ext uri="{FF2B5EF4-FFF2-40B4-BE49-F238E27FC236}">
                <a16:creationId xmlns:a16="http://schemas.microsoft.com/office/drawing/2014/main" id="{D8A3E544-2AC7-6F62-299D-60A515A15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002" y="889481"/>
            <a:ext cx="914400" cy="914400"/>
          </a:xfrm>
          <a:prstGeom prst="rect">
            <a:avLst/>
          </a:prstGeom>
        </p:spPr>
      </p:pic>
      <p:pic>
        <p:nvPicPr>
          <p:cNvPr id="9" name="Picture 8" descr="A group of icons with text&#10;&#10;AI-generated content may be incorrect.">
            <a:extLst>
              <a:ext uri="{FF2B5EF4-FFF2-40B4-BE49-F238E27FC236}">
                <a16:creationId xmlns:a16="http://schemas.microsoft.com/office/drawing/2014/main" id="{722C5590-7315-F9D8-7077-4E68759A2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22" y="2029239"/>
            <a:ext cx="4491210" cy="44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3E260-4B4B-8C41-0ED5-A45CCDFA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E4D542-44D3-365C-C1B7-270CF0E70871}"/>
              </a:ext>
            </a:extLst>
          </p:cNvPr>
          <p:cNvSpPr txBox="1"/>
          <p:nvPr/>
        </p:nvSpPr>
        <p:spPr>
          <a:xfrm>
            <a:off x="2000751" y="2607672"/>
            <a:ext cx="81904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How to think in OOP</a:t>
            </a:r>
          </a:p>
        </p:txBody>
      </p:sp>
    </p:spTree>
    <p:extLst>
      <p:ext uri="{BB962C8B-B14F-4D97-AF65-F5344CB8AC3E}">
        <p14:creationId xmlns:p14="http://schemas.microsoft.com/office/powerpoint/2010/main" val="427081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EFA53-9C41-FF31-9582-990005B8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2EAB71-9F17-3897-8631-1F23B05022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6442821" cy="1572408"/>
          </a:xfrm>
        </p:spPr>
        <p:txBody>
          <a:bodyPr/>
          <a:lstStyle/>
          <a:p>
            <a:r>
              <a:rPr lang="en-US" sz="2800" dirty="0"/>
              <a:t>Procedural code scatters data and logic across many separate steps</a:t>
            </a:r>
          </a:p>
          <a:p>
            <a:endParaRPr lang="en-US" sz="2800" dirty="0"/>
          </a:p>
          <a:p>
            <a:r>
              <a:rPr lang="en-US" sz="2800" dirty="0"/>
              <a:t>OOP keeps related data and behavior in one clear place</a:t>
            </a:r>
          </a:p>
          <a:p>
            <a:endParaRPr lang="en-US" sz="2800" dirty="0"/>
          </a:p>
          <a:p>
            <a:r>
              <a:rPr lang="en-US" sz="2800" dirty="0"/>
              <a:t>This reduces surprises when systems grow and requirements change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30C543-5C6C-A078-8E8D-D2660F75B1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Oop</a:t>
            </a:r>
            <a:r>
              <a:rPr lang="en-US" dirty="0"/>
              <a:t> versus procedural thinking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49875-6C98-A26B-8AB7-F081F2C073EC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Procedural suits small scripts;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OOP scales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better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complex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F93DC-D804-DBEC-2074-C2393953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cales of justice outline">
            <a:extLst>
              <a:ext uri="{FF2B5EF4-FFF2-40B4-BE49-F238E27FC236}">
                <a16:creationId xmlns:a16="http://schemas.microsoft.com/office/drawing/2014/main" id="{2CC21E3C-F00B-9313-5707-65B762907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682" y="1068065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building&#10;&#10;AI-generated content may be incorrect.">
            <a:extLst>
              <a:ext uri="{FF2B5EF4-FFF2-40B4-BE49-F238E27FC236}">
                <a16:creationId xmlns:a16="http://schemas.microsoft.com/office/drawing/2014/main" id="{807480EC-EB91-6696-8ACB-9222D6B06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504" y="2413684"/>
            <a:ext cx="4076239" cy="40762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2E13FA-B654-60F6-DB21-3E28EABB2EEB}"/>
              </a:ext>
            </a:extLst>
          </p:cNvPr>
          <p:cNvSpPr/>
          <p:nvPr/>
        </p:nvSpPr>
        <p:spPr>
          <a:xfrm>
            <a:off x="8185533" y="5803706"/>
            <a:ext cx="958467" cy="36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2E917-0A7D-0115-3150-E94DCD352EEC}"/>
              </a:ext>
            </a:extLst>
          </p:cNvPr>
          <p:cNvSpPr txBox="1"/>
          <p:nvPr/>
        </p:nvSpPr>
        <p:spPr>
          <a:xfrm>
            <a:off x="6665204" y="5786430"/>
            <a:ext cx="36782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49875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B1D7-C1A3-3C7F-0D9E-9EA28280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2FEF3E-30C8-6D67-2D82-BFE4EE920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6266552" cy="1572408"/>
          </a:xfrm>
        </p:spPr>
        <p:txBody>
          <a:bodyPr/>
          <a:lstStyle/>
          <a:p>
            <a:r>
              <a:rPr lang="en-US" sz="2800" dirty="0"/>
              <a:t>Hide details; present a small surface for safe interactions</a:t>
            </a:r>
          </a:p>
          <a:p>
            <a:endParaRPr lang="en-US" sz="2800" dirty="0"/>
          </a:p>
          <a:p>
            <a:r>
              <a:rPr lang="en-US" sz="2800" dirty="0"/>
              <a:t>Validate inputs at the boundary to keep rules always true</a:t>
            </a:r>
          </a:p>
          <a:p>
            <a:endParaRPr lang="en-US" sz="2800" dirty="0"/>
          </a:p>
          <a:p>
            <a:r>
              <a:rPr lang="en-US" sz="2800" dirty="0"/>
              <a:t>When internals change, outside code stays calm and stable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8E94E83-9ECC-8A14-9006-3BE13E5895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Encapsulation as safety 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1F091-96A3-D45F-871C-509E5163EC21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Protect state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by controlling how other parts can change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DA7BED-65E4-DEF3-1FF2-CF1725A9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Iceberg outline">
            <a:extLst>
              <a:ext uri="{FF2B5EF4-FFF2-40B4-BE49-F238E27FC236}">
                <a16:creationId xmlns:a16="http://schemas.microsoft.com/office/drawing/2014/main" id="{E542C3DD-7673-8457-9A07-EDD433FF1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30" y="979930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machine&#10;&#10;AI-generated content may be incorrect.">
            <a:extLst>
              <a:ext uri="{FF2B5EF4-FFF2-40B4-BE49-F238E27FC236}">
                <a16:creationId xmlns:a16="http://schemas.microsoft.com/office/drawing/2014/main" id="{09B4F93E-925C-8C6C-2978-DD5CB43FE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096" y="2261151"/>
            <a:ext cx="4392058" cy="439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9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945</Words>
  <Application>Microsoft Office PowerPoint</Application>
  <PresentationFormat>Widescreen</PresentationFormat>
  <Paragraphs>158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184</cp:revision>
  <dcterms:created xsi:type="dcterms:W3CDTF">2023-03-02T18:43:38Z</dcterms:created>
  <dcterms:modified xsi:type="dcterms:W3CDTF">2025-10-09T07:37:39Z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